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5" d="100"/>
          <a:sy n="65" d="100"/>
        </p:scale>
        <p:origin x="-16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3EE3-AA99-4540-81B8-B0D9CFDF61F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658A-2FB8-4A02-9E69-3961EA9F4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06411"/>
            <a:ext cx="9144000" cy="23876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1F3185"/>
                </a:solidFill>
                <a:latin typeface="+mn-lt"/>
              </a:rPr>
              <a:t>День Гідності</a:t>
            </a:r>
            <a:br>
              <a:rPr lang="uk-UA" sz="8800" b="1" dirty="0" smtClean="0">
                <a:solidFill>
                  <a:srgbClr val="1F3185"/>
                </a:solidFill>
                <a:latin typeface="+mn-lt"/>
              </a:rPr>
            </a:br>
            <a:r>
              <a:rPr lang="uk-UA" sz="8800" b="1" dirty="0" smtClean="0">
                <a:solidFill>
                  <a:srgbClr val="1F3185"/>
                </a:solidFill>
                <a:latin typeface="+mn-lt"/>
              </a:rPr>
              <a:t> та Свободи</a:t>
            </a:r>
            <a:endParaRPr lang="en-US" sz="8800" b="1" dirty="0">
              <a:solidFill>
                <a:srgbClr val="1F318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66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73480"/>
            <a:ext cx="9653016" cy="6083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Т </a:t>
            </a:r>
            <a:r>
              <a:rPr lang="ru-RU" b="1" u="sng" dirty="0" err="1" smtClean="0"/>
              <a:t>ри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настанови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боротьби</a:t>
            </a:r>
            <a:r>
              <a:rPr lang="ru-RU" b="1" u="sng" dirty="0" smtClean="0"/>
              <a:t> з </a:t>
            </a:r>
            <a:r>
              <a:rPr lang="ru-RU" b="1" u="sng" dirty="0" err="1" smtClean="0"/>
              <a:t>корупцією</a:t>
            </a:r>
            <a:r>
              <a:rPr lang="ru-RU" b="1" u="sng" dirty="0" smtClean="0"/>
              <a:t> у </a:t>
            </a:r>
            <a:r>
              <a:rPr lang="ru-RU" b="1" u="sng" dirty="0" err="1" smtClean="0"/>
              <a:t>повсякденному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житті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від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Проєкту</a:t>
            </a:r>
            <a:r>
              <a:rPr lang="ru-RU" b="1" u="sng" dirty="0" smtClean="0"/>
              <a:t> </a:t>
            </a:r>
            <a:r>
              <a:rPr lang="en-US" b="1" u="sng" dirty="0" smtClean="0"/>
              <a:t>USAID «</a:t>
            </a:r>
            <a:r>
              <a:rPr lang="ru-RU" b="1" u="sng" dirty="0" err="1" smtClean="0"/>
              <a:t>Підтримка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організацій-лідерів</a:t>
            </a:r>
            <a:r>
              <a:rPr lang="ru-RU" b="1" u="sng" dirty="0" smtClean="0"/>
              <a:t> у </a:t>
            </a:r>
            <a:r>
              <a:rPr lang="ru-RU" b="1" u="sng" dirty="0" err="1" smtClean="0"/>
              <a:t>протидії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корупції</a:t>
            </a:r>
            <a:r>
              <a:rPr lang="ru-RU" b="1" u="sng" dirty="0" smtClean="0"/>
              <a:t> в </a:t>
            </a:r>
            <a:r>
              <a:rPr lang="ru-RU" b="1" u="sng" dirty="0" err="1" smtClean="0"/>
              <a:t>Україні</a:t>
            </a:r>
            <a:r>
              <a:rPr lang="ru-RU" b="1" u="sng" dirty="0" smtClean="0"/>
              <a:t> «</a:t>
            </a:r>
            <a:r>
              <a:rPr lang="ru-RU" b="1" u="sng" dirty="0" err="1" smtClean="0"/>
              <a:t>ВзаємоДія</a:t>
            </a:r>
            <a:r>
              <a:rPr lang="ru-RU" b="1" u="sng" dirty="0" smtClean="0"/>
              <a:t>»: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>
                <a:solidFill>
                  <a:srgbClr val="002060"/>
                </a:solidFill>
              </a:rPr>
              <a:t>Не давайте </a:t>
            </a:r>
            <a:r>
              <a:rPr lang="ru-RU" b="1" dirty="0" err="1">
                <a:solidFill>
                  <a:srgbClr val="002060"/>
                </a:solidFill>
              </a:rPr>
              <a:t>хабарів</a:t>
            </a:r>
            <a:r>
              <a:rPr lang="ru-RU" dirty="0"/>
              <a:t>, не </a:t>
            </a:r>
            <a:r>
              <a:rPr lang="ru-RU" dirty="0" err="1"/>
              <a:t>заохочуйте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і не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обійти</a:t>
            </a:r>
            <a:r>
              <a:rPr lang="ru-RU" dirty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й </a:t>
            </a:r>
            <a:r>
              <a:rPr lang="ru-RU" dirty="0"/>
              <a:t>правила. </a:t>
            </a:r>
            <a:r>
              <a:rPr lang="ru-RU" dirty="0" err="1"/>
              <a:t>Кожен</a:t>
            </a:r>
            <a:r>
              <a:rPr lang="ru-RU" dirty="0"/>
              <a:t> і </a:t>
            </a:r>
            <a:r>
              <a:rPr lang="ru-RU" dirty="0" err="1"/>
              <a:t>кожна</a:t>
            </a:r>
            <a:r>
              <a:rPr lang="ru-RU" dirty="0"/>
              <a:t> з нас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себе.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err="1">
                <a:solidFill>
                  <a:srgbClr val="002060"/>
                </a:solidFill>
              </a:rPr>
              <a:t>ігноруйте</a:t>
            </a:r>
            <a:r>
              <a:rPr lang="ru-RU" b="1" dirty="0">
                <a:solidFill>
                  <a:srgbClr val="002060"/>
                </a:solidFill>
              </a:rPr>
              <a:t> і не </a:t>
            </a:r>
            <a:r>
              <a:rPr lang="ru-RU" b="1" dirty="0" err="1">
                <a:solidFill>
                  <a:srgbClr val="002060"/>
                </a:solidFill>
              </a:rPr>
              <a:t>толеруйте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корупційну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ситуацію</a:t>
            </a:r>
            <a:r>
              <a:rPr lang="ru-RU" dirty="0"/>
              <a:t>,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Ви </a:t>
            </a:r>
            <a:r>
              <a:rPr lang="ru-RU" dirty="0" err="1"/>
              <a:t>стаєте</a:t>
            </a:r>
            <a:r>
              <a:rPr lang="ru-RU" dirty="0"/>
              <a:t>. </a:t>
            </a:r>
            <a:r>
              <a:rPr lang="ru-RU" dirty="0" err="1" smtClean="0"/>
              <a:t>Важливо</a:t>
            </a:r>
            <a:r>
              <a:rPr lang="ru-RU" dirty="0" smtClean="0"/>
              <a:t> не </a:t>
            </a:r>
            <a:r>
              <a:rPr lang="ru-RU" dirty="0"/>
              <a:t>просто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корупційної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але і знати </a:t>
            </a:r>
            <a:r>
              <a:rPr lang="ru-RU" dirty="0" err="1"/>
              <a:t>свої</a:t>
            </a:r>
            <a:r>
              <a:rPr lang="ru-RU" dirty="0"/>
              <a:t> права,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 </a:t>
            </a:r>
            <a:r>
              <a:rPr lang="ru-RU" dirty="0" err="1" smtClean="0"/>
              <a:t>пояснити</a:t>
            </a:r>
            <a:r>
              <a:rPr lang="ru-RU" dirty="0"/>
              <a:t>, </a:t>
            </a:r>
            <a:r>
              <a:rPr lang="ru-RU" dirty="0" err="1"/>
              <a:t>розповісти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людям про </a:t>
            </a:r>
            <a:r>
              <a:rPr lang="ru-RU" dirty="0" err="1"/>
              <a:t>їхні</a:t>
            </a:r>
            <a:r>
              <a:rPr lang="ru-RU" dirty="0"/>
              <a:t> права й </a:t>
            </a:r>
            <a:r>
              <a:rPr lang="ru-RU" dirty="0" err="1"/>
              <a:t>заохотити</a:t>
            </a:r>
            <a:r>
              <a:rPr lang="ru-RU" dirty="0"/>
              <a:t> не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smtClean="0"/>
              <a:t>участь  у </a:t>
            </a:r>
            <a:r>
              <a:rPr lang="ru-RU" dirty="0" err="1"/>
              <a:t>корупції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>
                <a:solidFill>
                  <a:srgbClr val="002060"/>
                </a:solidFill>
              </a:rPr>
              <a:t>Не </a:t>
            </a:r>
            <a:r>
              <a:rPr lang="ru-RU" b="1" dirty="0" err="1">
                <a:solidFill>
                  <a:srgbClr val="002060"/>
                </a:solidFill>
              </a:rPr>
              <a:t>здавайтеся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кругової</a:t>
            </a:r>
            <a:r>
              <a:rPr lang="ru-RU" dirty="0"/>
              <a:t> поруки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процесуальних</a:t>
            </a:r>
            <a:r>
              <a:rPr lang="ru-RU" dirty="0"/>
              <a:t> глухих </a:t>
            </a:r>
            <a:r>
              <a:rPr lang="ru-RU" dirty="0" err="1" smtClean="0"/>
              <a:t>кутів</a:t>
            </a:r>
            <a:r>
              <a:rPr lang="ru-RU" dirty="0" smtClean="0"/>
              <a:t> 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опускати</a:t>
            </a:r>
            <a:r>
              <a:rPr lang="ru-RU" dirty="0"/>
              <a:t> руки. 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громадську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урядову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, яка </a:t>
            </a:r>
            <a:r>
              <a:rPr lang="ru-RU" dirty="0" err="1" smtClean="0"/>
              <a:t>можедопомогти</a:t>
            </a:r>
            <a:r>
              <a:rPr lang="ru-RU" dirty="0" smtClean="0"/>
              <a:t> </a:t>
            </a:r>
            <a:r>
              <a:rPr lang="ru-RU" dirty="0"/>
              <a:t>Вам </a:t>
            </a:r>
            <a:r>
              <a:rPr lang="ru-RU" dirty="0" err="1"/>
              <a:t>захистити</a:t>
            </a:r>
            <a:r>
              <a:rPr lang="ru-RU" dirty="0"/>
              <a:t> права.</a:t>
            </a:r>
          </a:p>
        </p:txBody>
      </p:sp>
    </p:spTree>
    <p:extLst>
      <p:ext uri="{BB962C8B-B14F-4D97-AF65-F5344CB8AC3E}">
        <p14:creationId xmlns:p14="http://schemas.microsoft.com/office/powerpoint/2010/main" val="309137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Прояви Гідності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862201"/>
            <a:ext cx="79095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ПРИЙНЯТТЯ ІДЕНТИЧНОСТІ</a:t>
            </a:r>
          </a:p>
          <a:p>
            <a:pPr marL="0" indent="0">
              <a:buNone/>
            </a:pPr>
            <a:r>
              <a:rPr lang="ru-RU" dirty="0" err="1" smtClean="0"/>
              <a:t>Ставтеся</a:t>
            </a:r>
            <a:r>
              <a:rPr lang="ru-RU" dirty="0" smtClean="0"/>
              <a:t> </a:t>
            </a:r>
            <a:r>
              <a:rPr lang="ru-RU" dirty="0"/>
              <a:t>до людей, як до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; давайте </a:t>
            </a:r>
            <a:r>
              <a:rPr lang="ru-RU" dirty="0" err="1"/>
              <a:t>іншим</a:t>
            </a:r>
            <a:r>
              <a:rPr lang="ru-RU" dirty="0"/>
              <a:t> свободу </a:t>
            </a:r>
            <a:r>
              <a:rPr lang="ru-RU" dirty="0" err="1" smtClean="0"/>
              <a:t>висловлювати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/>
              <a:t>«я» і не </a:t>
            </a:r>
            <a:r>
              <a:rPr lang="ru-RU" dirty="0" err="1"/>
              <a:t>боятися</a:t>
            </a:r>
            <a:r>
              <a:rPr lang="ru-RU" dirty="0"/>
              <a:t> </a:t>
            </a:r>
            <a:r>
              <a:rPr lang="ru-RU" dirty="0" err="1"/>
              <a:t>осуду</a:t>
            </a:r>
            <a:r>
              <a:rPr lang="ru-RU" dirty="0"/>
              <a:t>, </a:t>
            </a:r>
            <a:r>
              <a:rPr lang="ru-RU" dirty="0" err="1" smtClean="0"/>
              <a:t>взаємодійте</a:t>
            </a:r>
            <a:r>
              <a:rPr lang="ru-RU" dirty="0" smtClean="0"/>
              <a:t> без </a:t>
            </a:r>
            <a:r>
              <a:rPr lang="ru-RU" dirty="0" err="1"/>
              <a:t>упереджень</a:t>
            </a:r>
            <a:r>
              <a:rPr lang="ru-RU" dirty="0"/>
              <a:t>, </a:t>
            </a:r>
            <a:r>
              <a:rPr lang="ru-RU" dirty="0" err="1"/>
              <a:t>визнаючи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раса, </a:t>
            </a:r>
            <a:r>
              <a:rPr lang="ru-RU" dirty="0" err="1"/>
              <a:t>релігія</a:t>
            </a:r>
            <a:r>
              <a:rPr lang="ru-RU" dirty="0"/>
              <a:t>, стать</a:t>
            </a:r>
            <a:r>
              <a:rPr lang="ru-RU" dirty="0" smtClean="0"/>
              <a:t>, </a:t>
            </a:r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майновий</a:t>
            </a:r>
            <a:r>
              <a:rPr lang="ru-RU" dirty="0"/>
              <a:t> стан, </a:t>
            </a:r>
            <a:r>
              <a:rPr lang="ru-RU" dirty="0" err="1"/>
              <a:t>вік</a:t>
            </a:r>
            <a:r>
              <a:rPr lang="ru-RU" dirty="0" smtClean="0"/>
              <a:t>, </a:t>
            </a:r>
            <a:r>
              <a:rPr lang="ru-RU" dirty="0" err="1" smtClean="0"/>
              <a:t>інвалідність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), є основою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/>
              <a:t>. </a:t>
            </a:r>
            <a:r>
              <a:rPr lang="ru-RU" dirty="0" err="1"/>
              <a:t>Сприймайте</a:t>
            </a:r>
            <a:r>
              <a:rPr lang="ru-RU" dirty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цілісно</a:t>
            </a:r>
            <a:r>
              <a:rPr lang="ru-RU" dirty="0"/>
              <a:t>.</a:t>
            </a:r>
          </a:p>
        </p:txBody>
      </p:sp>
      <p:pic>
        <p:nvPicPr>
          <p:cNvPr id="4098" name="Picture 2" descr="Ідентичність. Формування самоідентичності. Особиста гідність і совість -  Підручник з Громадянської освіти. 10 клас. Бакка - Нова програм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52" y="2023135"/>
            <a:ext cx="3547871" cy="427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5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752" y="1825625"/>
            <a:ext cx="91348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Дозвольте людям </a:t>
            </a:r>
            <a:r>
              <a:rPr lang="ru-RU" dirty="0" err="1"/>
              <a:t>почуватись</a:t>
            </a:r>
            <a:r>
              <a:rPr lang="ru-RU" dirty="0"/>
              <a:t> </a:t>
            </a:r>
            <a:r>
              <a:rPr lang="ru-RU" dirty="0" err="1" smtClean="0"/>
              <a:t>спокійно</a:t>
            </a:r>
            <a:r>
              <a:rPr lang="ru-RU" dirty="0" smtClean="0"/>
              <a:t> на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: </a:t>
            </a:r>
            <a:r>
              <a:rPr lang="ru-RU" dirty="0" err="1"/>
              <a:t>фізичному</a:t>
            </a:r>
            <a:r>
              <a:rPr lang="ru-RU" dirty="0"/>
              <a:t> (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почувалися</a:t>
            </a:r>
            <a:r>
              <a:rPr lang="ru-RU" dirty="0" smtClean="0"/>
              <a:t> </a:t>
            </a:r>
            <a:r>
              <a:rPr lang="ru-RU" dirty="0" err="1"/>
              <a:t>вільними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загрози</a:t>
            </a:r>
            <a:r>
              <a:rPr lang="ru-RU" dirty="0" smtClean="0"/>
              <a:t> </a:t>
            </a:r>
            <a:r>
              <a:rPr lang="ru-RU" dirty="0" err="1" smtClean="0"/>
              <a:t>тілесних</a:t>
            </a:r>
            <a:r>
              <a:rPr lang="ru-RU" dirty="0" smtClean="0"/>
              <a:t> </a:t>
            </a:r>
            <a:r>
              <a:rPr lang="ru-RU" dirty="0" err="1"/>
              <a:t>ушкоджень</a:t>
            </a:r>
            <a:r>
              <a:rPr lang="ru-RU" dirty="0"/>
              <a:t>) і </a:t>
            </a:r>
            <a:r>
              <a:rPr lang="ru-RU" dirty="0" err="1" smtClean="0"/>
              <a:t>психологічному</a:t>
            </a:r>
            <a:r>
              <a:rPr lang="ru-RU" dirty="0" smtClean="0"/>
              <a:t> (</a:t>
            </a:r>
            <a:r>
              <a:rPr lang="ru-RU" dirty="0" err="1"/>
              <a:t>щоб</a:t>
            </a:r>
            <a:r>
              <a:rPr lang="ru-RU" dirty="0"/>
              <a:t> вони не </a:t>
            </a:r>
            <a:r>
              <a:rPr lang="ru-RU" dirty="0" err="1"/>
              <a:t>хвилювалися</a:t>
            </a:r>
            <a:r>
              <a:rPr lang="ru-RU" dirty="0"/>
              <a:t> через 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присоромлені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принижені</a:t>
            </a:r>
            <a:r>
              <a:rPr lang="ru-RU" dirty="0" smtClean="0"/>
              <a:t>) – </a:t>
            </a:r>
            <a:r>
              <a:rPr lang="ru-RU" dirty="0" err="1"/>
              <a:t>аби</a:t>
            </a:r>
            <a:r>
              <a:rPr lang="ru-RU" dirty="0"/>
              <a:t> вони </a:t>
            </a:r>
            <a:r>
              <a:rPr lang="ru-RU" dirty="0" err="1"/>
              <a:t>почувалися</a:t>
            </a:r>
            <a:r>
              <a:rPr lang="ru-RU" dirty="0"/>
              <a:t> </a:t>
            </a:r>
            <a:r>
              <a:rPr lang="ru-RU" dirty="0" err="1" smtClean="0"/>
              <a:t>вільними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r>
              <a:rPr lang="ru-RU" dirty="0"/>
              <a:t>без страху </a:t>
            </a:r>
            <a:r>
              <a:rPr lang="ru-RU" dirty="0" err="1"/>
              <a:t>помсти</a:t>
            </a:r>
            <a:r>
              <a:rPr lang="ru-RU" dirty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/>
              <a:t>.</a:t>
            </a:r>
          </a:p>
        </p:txBody>
      </p:sp>
      <p:pic>
        <p:nvPicPr>
          <p:cNvPr id="5122" name="Picture 2" descr="Альянс-Безпека | Bezpeka.club | Комплексні системи безпеки в Україні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87" y="406590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4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7693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СПРИЙНЯТТЯ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656" y="1825625"/>
            <a:ext cx="953414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Приділяйте</a:t>
            </a:r>
            <a:r>
              <a:rPr lang="ru-RU" dirty="0"/>
              <a:t> людям Вашу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 smtClean="0"/>
              <a:t>, </a:t>
            </a:r>
            <a:r>
              <a:rPr lang="ru-RU" dirty="0" err="1" smtClean="0"/>
              <a:t>слухаючи</a:t>
            </a:r>
            <a:r>
              <a:rPr lang="ru-RU" dirty="0"/>
              <a:t>, </a:t>
            </a:r>
            <a:r>
              <a:rPr lang="ru-RU" dirty="0" err="1"/>
              <a:t>чуючи</a:t>
            </a:r>
            <a:r>
              <a:rPr lang="ru-RU" dirty="0"/>
              <a:t>, </a:t>
            </a:r>
            <a:r>
              <a:rPr lang="ru-RU" dirty="0" err="1" smtClean="0"/>
              <a:t>підтверджуючи</a:t>
            </a:r>
            <a:r>
              <a:rPr lang="ru-RU" dirty="0" smtClean="0"/>
              <a:t> та </a:t>
            </a:r>
            <a:r>
              <a:rPr lang="ru-RU" dirty="0" err="1"/>
              <a:t>реагуючи</a:t>
            </a:r>
            <a:r>
              <a:rPr lang="ru-RU" dirty="0"/>
              <a:t> на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побоювання</a:t>
            </a:r>
            <a:r>
              <a:rPr lang="ru-RU" dirty="0"/>
              <a:t> і на </a:t>
            </a:r>
            <a:r>
              <a:rPr lang="ru-RU" dirty="0" smtClean="0"/>
              <a:t>те, через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з’явилися</a:t>
            </a:r>
            <a:r>
              <a:rPr lang="ru-RU" dirty="0"/>
              <a:t>.</a:t>
            </a:r>
          </a:p>
        </p:txBody>
      </p:sp>
      <p:pic>
        <p:nvPicPr>
          <p:cNvPr id="6148" name="Picture 4" descr="Мотивація вчених та сприйняття системних змін : Рада молодих вчених  Дніпропетров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87" y="3095307"/>
            <a:ext cx="3885482" cy="372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4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080" y="1825625"/>
            <a:ext cx="906170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Зробіть</a:t>
            </a:r>
            <a:r>
              <a:rPr lang="ru-RU" sz="3200" dirty="0"/>
              <a:t> так,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відчували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smtClean="0"/>
              <a:t>вони є </a:t>
            </a:r>
            <a:r>
              <a:rPr lang="ru-RU" sz="3200" dirty="0" err="1"/>
              <a:t>частиною</a:t>
            </a:r>
            <a:r>
              <a:rPr lang="ru-RU" sz="3200" dirty="0"/>
              <a:t> </a:t>
            </a:r>
            <a:r>
              <a:rPr lang="ru-RU" sz="3200" dirty="0" err="1"/>
              <a:t>спільноти</a:t>
            </a:r>
            <a:r>
              <a:rPr lang="ru-RU" sz="3200" dirty="0"/>
              <a:t> на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 smtClean="0"/>
              <a:t>рівнях</a:t>
            </a:r>
            <a:r>
              <a:rPr lang="ru-RU" sz="3200" dirty="0" smtClean="0"/>
              <a:t> </a:t>
            </a:r>
            <a:r>
              <a:rPr lang="ru-RU" sz="3200" dirty="0" err="1" smtClean="0"/>
              <a:t>взаємин</a:t>
            </a:r>
            <a:r>
              <a:rPr lang="ru-RU" sz="3200" dirty="0" smtClean="0"/>
              <a:t> </a:t>
            </a:r>
            <a:r>
              <a:rPr lang="ru-RU" sz="3200" dirty="0"/>
              <a:t>(</a:t>
            </a:r>
            <a:r>
              <a:rPr lang="ru-RU" sz="3200" dirty="0" err="1"/>
              <a:t>сім'я</a:t>
            </a:r>
            <a:r>
              <a:rPr lang="ru-RU" sz="3200" dirty="0"/>
              <a:t>, громада, </a:t>
            </a:r>
            <a:r>
              <a:rPr lang="ru-RU" sz="3200" dirty="0" err="1"/>
              <a:t>організація</a:t>
            </a:r>
            <a:r>
              <a:rPr lang="ru-RU" sz="3200" dirty="0" smtClean="0"/>
              <a:t>, </a:t>
            </a:r>
            <a:r>
              <a:rPr lang="ru-RU" sz="3200" dirty="0" err="1" smtClean="0"/>
              <a:t>нація</a:t>
            </a:r>
            <a:r>
              <a:rPr lang="ru-RU" sz="3200" dirty="0"/>
              <a:t>).</a:t>
            </a:r>
          </a:p>
        </p:txBody>
      </p:sp>
      <p:pic>
        <p:nvPicPr>
          <p:cNvPr id="7170" name="Picture 2" descr="Методичні рекомендації щодо функцій та обов'язків асистента вчителя та  асистента учня | | Вараський ліцей №1 Вараської міської територіальної  громади Рівненської області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32" y="2943224"/>
            <a:ext cx="48768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3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ВИЗНАННЯ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8488" y="1690688"/>
            <a:ext cx="920800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Підтверджуйте</a:t>
            </a:r>
            <a:r>
              <a:rPr lang="ru-RU" sz="3200" dirty="0"/>
              <a:t> </a:t>
            </a:r>
            <a:r>
              <a:rPr lang="ru-RU" sz="3200" dirty="0" err="1"/>
              <a:t>таланти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, </a:t>
            </a:r>
            <a:r>
              <a:rPr lang="ru-RU" sz="3200" dirty="0" err="1" smtClean="0"/>
              <a:t>їхню</a:t>
            </a:r>
            <a:r>
              <a:rPr lang="ru-RU" sz="3200" dirty="0" smtClean="0"/>
              <a:t> </a:t>
            </a:r>
            <a:r>
              <a:rPr lang="ru-RU" sz="3200" dirty="0" err="1" smtClean="0"/>
              <a:t>важку</a:t>
            </a:r>
            <a:r>
              <a:rPr lang="ru-RU" sz="3200" dirty="0" smtClean="0"/>
              <a:t> </a:t>
            </a:r>
            <a:r>
              <a:rPr lang="ru-RU" sz="3200" dirty="0"/>
              <a:t>роботу, </a:t>
            </a:r>
            <a:r>
              <a:rPr lang="ru-RU" sz="3200" dirty="0" err="1"/>
              <a:t>зваженість</a:t>
            </a:r>
            <a:r>
              <a:rPr lang="ru-RU" sz="3200" dirty="0"/>
              <a:t> і </a:t>
            </a:r>
            <a:r>
              <a:rPr lang="ru-RU" sz="3200" dirty="0" err="1"/>
              <a:t>допомогу</a:t>
            </a:r>
            <a:r>
              <a:rPr lang="ru-RU" sz="3200" dirty="0" smtClean="0"/>
              <a:t>; будьте </a:t>
            </a:r>
            <a:r>
              <a:rPr lang="ru-RU" sz="3200" dirty="0" err="1"/>
              <a:t>щедрими</a:t>
            </a:r>
            <a:r>
              <a:rPr lang="ru-RU" sz="3200" dirty="0"/>
              <a:t> на похвалу; </a:t>
            </a:r>
            <a:r>
              <a:rPr lang="ru-RU" sz="3200" dirty="0" err="1" smtClean="0"/>
              <a:t>визнавайте</a:t>
            </a:r>
            <a:r>
              <a:rPr lang="ru-RU" sz="3200" dirty="0" smtClean="0"/>
              <a:t> </a:t>
            </a:r>
            <a:r>
              <a:rPr lang="ru-RU" sz="3200" dirty="0" err="1" smtClean="0"/>
              <a:t>публічно</a:t>
            </a:r>
            <a:r>
              <a:rPr lang="ru-RU" sz="3200" dirty="0" smtClean="0"/>
              <a:t> </a:t>
            </a:r>
            <a:r>
              <a:rPr lang="ru-RU" sz="3200" dirty="0" err="1"/>
              <a:t>внесок</a:t>
            </a:r>
            <a:r>
              <a:rPr lang="ru-RU" sz="3200" dirty="0"/>
              <a:t>, </a:t>
            </a:r>
            <a:r>
              <a:rPr lang="ru-RU" sz="3200" dirty="0" err="1"/>
              <a:t>ідеї</a:t>
            </a:r>
            <a:r>
              <a:rPr lang="ru-RU" sz="3200" dirty="0"/>
              <a:t> та </a:t>
            </a:r>
            <a:r>
              <a:rPr lang="ru-RU" sz="3200" dirty="0" err="1"/>
              <a:t>досвід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.</a:t>
            </a:r>
          </a:p>
        </p:txBody>
      </p:sp>
      <p:pic>
        <p:nvPicPr>
          <p:cNvPr id="8194" name="Picture 2" descr="Впливовість громадських організацій визнає 25% українців - опитування » ТВ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28" y="3277267"/>
            <a:ext cx="6365748" cy="35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47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25625"/>
            <a:ext cx="955548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Вірте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те,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думають</a:t>
            </a:r>
            <a:r>
              <a:rPr lang="ru-RU" sz="3200" dirty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,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значення</a:t>
            </a:r>
            <a:r>
              <a:rPr lang="ru-RU" sz="3200" dirty="0"/>
              <a:t>; дайте </a:t>
            </a:r>
            <a:r>
              <a:rPr lang="ru-RU" sz="3200" dirty="0" err="1"/>
              <a:t>іншим</a:t>
            </a:r>
            <a:r>
              <a:rPr lang="ru-RU" sz="3200" dirty="0"/>
              <a:t> </a:t>
            </a:r>
            <a:r>
              <a:rPr lang="ru-RU" sz="3200" dirty="0" err="1" smtClean="0"/>
              <a:t>можливість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пояснити</a:t>
            </a:r>
            <a:r>
              <a:rPr lang="ru-RU" sz="3200" dirty="0" smtClean="0"/>
              <a:t>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плани</a:t>
            </a:r>
            <a:r>
              <a:rPr lang="ru-RU" sz="3200" dirty="0"/>
              <a:t> на </a:t>
            </a:r>
            <a:r>
              <a:rPr lang="ru-RU" sz="3200" dirty="0" err="1"/>
              <a:t>майбутнє</a:t>
            </a:r>
            <a:r>
              <a:rPr lang="ru-RU" sz="3200" dirty="0" smtClean="0"/>
              <a:t>, </a:t>
            </a:r>
            <a:r>
              <a:rPr lang="ru-RU" sz="3200" dirty="0" err="1" smtClean="0"/>
              <a:t>висловити</a:t>
            </a:r>
            <a:r>
              <a:rPr lang="ru-RU" sz="3200" dirty="0" smtClean="0"/>
              <a:t> </a:t>
            </a:r>
            <a:r>
              <a:rPr lang="ru-RU" sz="3200" dirty="0"/>
              <a:t>свою точку </a:t>
            </a:r>
            <a:r>
              <a:rPr lang="ru-RU" sz="3200" dirty="0" err="1"/>
              <a:t>зору</a:t>
            </a:r>
            <a:r>
              <a:rPr lang="ru-RU" sz="3200" dirty="0"/>
              <a:t>; </a:t>
            </a:r>
            <a:r>
              <a:rPr lang="ru-RU" sz="3200" dirty="0" smtClean="0"/>
              <a:t>активно </a:t>
            </a:r>
            <a:r>
              <a:rPr lang="ru-RU" sz="3200" dirty="0" err="1" smtClean="0"/>
              <a:t>слухайте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зрозуміти</a:t>
            </a:r>
            <a:r>
              <a:rPr lang="ru-RU" sz="3200" dirty="0"/>
              <a:t>.</a:t>
            </a:r>
          </a:p>
        </p:txBody>
      </p:sp>
      <p:pic>
        <p:nvPicPr>
          <p:cNvPr id="9218" name="Picture 2" descr="Розуміння вчителями психології учня – запорука ефективного уроку і  збереження психолого-педагогічного клімату - Острів знань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71" y="3801927"/>
            <a:ext cx="4855337" cy="2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4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048" y="1825625"/>
            <a:ext cx="923544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Ставтеся</a:t>
            </a:r>
            <a:r>
              <a:rPr lang="ru-RU" sz="3200" dirty="0"/>
              <a:t> до людей </a:t>
            </a:r>
            <a:r>
              <a:rPr lang="ru-RU" sz="3200" dirty="0" smtClean="0"/>
              <a:t>справедливо на </a:t>
            </a:r>
            <a:r>
              <a:rPr lang="ru-RU" sz="3200" dirty="0"/>
              <a:t>засадах </a:t>
            </a:r>
            <a:r>
              <a:rPr lang="ru-RU" sz="3200" dirty="0" err="1"/>
              <a:t>рівності</a:t>
            </a:r>
            <a:r>
              <a:rPr lang="ru-RU" sz="3200" dirty="0"/>
              <a:t> і </a:t>
            </a:r>
            <a:r>
              <a:rPr lang="ru-RU" sz="3200" dirty="0" err="1"/>
              <a:t>неупереджено</a:t>
            </a:r>
            <a:r>
              <a:rPr lang="ru-RU" sz="3200" dirty="0" smtClean="0"/>
              <a:t>, </a:t>
            </a:r>
            <a:r>
              <a:rPr lang="ru-RU" sz="3200" dirty="0" err="1" smtClean="0"/>
              <a:t>відповідно</a:t>
            </a:r>
            <a:r>
              <a:rPr lang="ru-RU" sz="3200" dirty="0" smtClean="0"/>
              <a:t> </a:t>
            </a:r>
            <a:r>
              <a:rPr lang="ru-RU" sz="3200" dirty="0"/>
              <a:t>до </a:t>
            </a:r>
            <a:r>
              <a:rPr lang="ru-RU" sz="3200" dirty="0" err="1"/>
              <a:t>узгоджених</a:t>
            </a:r>
            <a:r>
              <a:rPr lang="ru-RU" sz="3200" dirty="0"/>
              <a:t> </a:t>
            </a:r>
            <a:r>
              <a:rPr lang="ru-RU" sz="3200" dirty="0" err="1" smtClean="0"/>
              <a:t>законів</a:t>
            </a:r>
            <a:r>
              <a:rPr lang="ru-RU" sz="3200" dirty="0" smtClean="0"/>
              <a:t> і </a:t>
            </a:r>
            <a:r>
              <a:rPr lang="ru-RU" sz="3200" dirty="0"/>
              <a:t>правил.</a:t>
            </a:r>
          </a:p>
        </p:txBody>
      </p:sp>
      <p:pic>
        <p:nvPicPr>
          <p:cNvPr id="10242" name="Picture 2" descr="El hombre y la mujer aceptan la idea de igualdad de género. | Vector Premi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23" y="2761487"/>
            <a:ext cx="4542155" cy="45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0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904" y="1825625"/>
            <a:ext cx="91165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Надавайте людям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 smtClean="0"/>
              <a:t>діяти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/>
              <a:t>свого</a:t>
            </a:r>
            <a:r>
              <a:rPr lang="ru-RU" sz="3200" dirty="0"/>
              <a:t> </a:t>
            </a:r>
            <a:r>
              <a:rPr lang="ru-RU" sz="3200" dirty="0" err="1"/>
              <a:t>імені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вони </a:t>
            </a:r>
            <a:r>
              <a:rPr lang="ru-RU" sz="3200" dirty="0" err="1"/>
              <a:t>відчували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/>
              <a:t>контролюють</a:t>
            </a:r>
            <a:r>
              <a:rPr lang="ru-RU" sz="3200" dirty="0"/>
              <a:t> </a:t>
            </a:r>
            <a:r>
              <a:rPr lang="ru-RU" sz="3200" dirty="0" err="1"/>
              <a:t>своє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 smtClean="0"/>
              <a:t>, та </a:t>
            </a:r>
            <a:r>
              <a:rPr lang="ru-RU" sz="3200" dirty="0" err="1"/>
              <a:t>відчували</a:t>
            </a:r>
            <a:r>
              <a:rPr lang="ru-RU" sz="3200" dirty="0"/>
              <a:t> </a:t>
            </a:r>
            <a:r>
              <a:rPr lang="ru-RU" sz="3200" dirty="0" err="1"/>
              <a:t>надію</a:t>
            </a:r>
            <a:r>
              <a:rPr lang="ru-RU" sz="3200" dirty="0"/>
              <a:t> та </a:t>
            </a:r>
            <a:r>
              <a:rPr lang="ru-RU" sz="3200" dirty="0" err="1" smtClean="0"/>
              <a:t>можливість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саморозвитку</a:t>
            </a:r>
            <a:r>
              <a:rPr lang="ru-RU" sz="3200" dirty="0"/>
              <a:t>.</a:t>
            </a:r>
          </a:p>
        </p:txBody>
      </p:sp>
      <p:pic>
        <p:nvPicPr>
          <p:cNvPr id="11266" name="Picture 2" descr="Наклейка свобод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62" y="3462718"/>
            <a:ext cx="6078474" cy="403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0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 ДОВІРИ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064" y="1825625"/>
            <a:ext cx="875995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Ставтеся</a:t>
            </a:r>
            <a:r>
              <a:rPr lang="ru-RU" sz="3200" dirty="0"/>
              <a:t> до людей як до тих, </a:t>
            </a:r>
            <a:r>
              <a:rPr lang="ru-RU" sz="3200" dirty="0" err="1" smtClean="0"/>
              <a:t>хто</a:t>
            </a:r>
            <a:r>
              <a:rPr lang="ru-RU" sz="3200" dirty="0" smtClean="0"/>
              <a:t> </a:t>
            </a:r>
            <a:r>
              <a:rPr lang="ru-RU" sz="3200" dirty="0" err="1" smtClean="0"/>
              <a:t>заслуговують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/>
              <a:t>довіру</a:t>
            </a:r>
            <a:r>
              <a:rPr lang="ru-RU" sz="3200" dirty="0"/>
              <a:t>; </a:t>
            </a:r>
            <a:r>
              <a:rPr lang="ru-RU" sz="3200" dirty="0" err="1"/>
              <a:t>виходьте</a:t>
            </a:r>
            <a:r>
              <a:rPr lang="ru-RU" sz="3200" dirty="0"/>
              <a:t> з того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хороші</a:t>
            </a:r>
            <a:r>
              <a:rPr lang="ru-RU" sz="3200" dirty="0"/>
              <a:t> </a:t>
            </a:r>
            <a:r>
              <a:rPr lang="ru-RU" sz="3200" dirty="0" err="1"/>
              <a:t>мотиви</a:t>
            </a:r>
            <a:r>
              <a:rPr lang="ru-RU" sz="3200" dirty="0"/>
              <a:t> та </a:t>
            </a:r>
            <a:r>
              <a:rPr lang="ru-RU" sz="3200" dirty="0" err="1" smtClean="0"/>
              <a:t>діють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чесно</a:t>
            </a:r>
            <a:r>
              <a:rPr lang="ru-RU" sz="3200" dirty="0"/>
              <a:t>.</a:t>
            </a:r>
          </a:p>
        </p:txBody>
      </p:sp>
      <p:pic>
        <p:nvPicPr>
          <p:cNvPr id="12292" name="Picture 4" descr="Pilgrim's Sustainability Repo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35" y="3378708"/>
            <a:ext cx="3108833" cy="31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8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336" y="554609"/>
            <a:ext cx="9744456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День </a:t>
            </a:r>
            <a:r>
              <a:rPr lang="ru-RU" b="1" dirty="0" err="1" smtClean="0"/>
              <a:t>Гідності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 smtClean="0"/>
              <a:t>Свободи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 </a:t>
            </a:r>
            <a:r>
              <a:rPr lang="ru-RU" b="1" dirty="0"/>
              <a:t>День </a:t>
            </a:r>
            <a:r>
              <a:rPr lang="ru-RU" b="1" dirty="0" err="1" smtClean="0"/>
              <a:t>Гідности</a:t>
            </a:r>
            <a:r>
              <a:rPr lang="ru-RU" b="1" dirty="0" smtClean="0"/>
              <a:t> </a:t>
            </a:r>
            <a:r>
              <a:rPr lang="ru-RU" b="1" dirty="0"/>
              <a:t>та </a:t>
            </a:r>
            <a:r>
              <a:rPr lang="ru-RU" b="1" dirty="0" err="1" smtClean="0"/>
              <a:t>Свободи</a:t>
            </a:r>
            <a:r>
              <a:rPr lang="ru-RU" dirty="0"/>
              <a:t> — свято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 21 листопада на честь початку </a:t>
            </a:r>
            <a:r>
              <a:rPr lang="ru-RU" dirty="0" err="1"/>
              <a:t>цього</a:t>
            </a:r>
            <a:r>
              <a:rPr lang="ru-RU" dirty="0"/>
              <a:t> дня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революцій</a:t>
            </a:r>
            <a:r>
              <a:rPr lang="ru-RU" dirty="0"/>
              <a:t>: </a:t>
            </a:r>
            <a:r>
              <a:rPr lang="ru-RU" dirty="0" err="1"/>
              <a:t>Помаранчевої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 (2004 року) та </a:t>
            </a:r>
            <a:r>
              <a:rPr lang="ru-RU" dirty="0" err="1"/>
              <a:t>Революції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 (2013 року).</a:t>
            </a:r>
          </a:p>
        </p:txBody>
      </p:sp>
      <p:pic>
        <p:nvPicPr>
          <p:cNvPr id="1026" name="Picture 2" descr="Euromaidan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90" y="2215100"/>
            <a:ext cx="6797937" cy="45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056" y="1825625"/>
            <a:ext cx="887882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Беріть</a:t>
            </a:r>
            <a:r>
              <a:rPr lang="ru-RU" sz="3200" dirty="0"/>
              <a:t> </a:t>
            </a:r>
            <a:r>
              <a:rPr lang="ru-RU" sz="3200" dirty="0" err="1"/>
              <a:t>відповідальність</a:t>
            </a:r>
            <a:r>
              <a:rPr lang="ru-RU" sz="3200" dirty="0"/>
              <a:t> за </a:t>
            </a:r>
            <a:r>
              <a:rPr lang="ru-RU" sz="3200" dirty="0" err="1"/>
              <a:t>свої</a:t>
            </a:r>
            <a:r>
              <a:rPr lang="ru-RU" sz="3200" dirty="0"/>
              <a:t> </a:t>
            </a:r>
            <a:r>
              <a:rPr lang="ru-RU" sz="3200" dirty="0" err="1"/>
              <a:t>дії</a:t>
            </a:r>
            <a:r>
              <a:rPr lang="ru-RU" sz="3200" dirty="0"/>
              <a:t>;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Ви </a:t>
            </a:r>
            <a:r>
              <a:rPr lang="ru-RU" sz="3200" dirty="0"/>
              <a:t>порушили </a:t>
            </a:r>
            <a:r>
              <a:rPr lang="ru-RU" sz="3200" dirty="0" err="1"/>
              <a:t>гідність</a:t>
            </a:r>
            <a:r>
              <a:rPr lang="ru-RU" sz="3200" dirty="0"/>
              <a:t> </a:t>
            </a:r>
            <a:r>
              <a:rPr lang="ru-RU" sz="3200" dirty="0" err="1"/>
              <a:t>іншої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 smtClean="0"/>
              <a:t>, </a:t>
            </a:r>
            <a:r>
              <a:rPr lang="ru-RU" sz="3200" dirty="0" err="1" smtClean="0"/>
              <a:t>вибачтеся</a:t>
            </a:r>
            <a:r>
              <a:rPr lang="ru-RU" sz="3200" dirty="0"/>
              <a:t>; </a:t>
            </a:r>
            <a:r>
              <a:rPr lang="ru-RU" sz="3200" dirty="0" err="1"/>
              <a:t>зобов'язуйтеся</a:t>
            </a:r>
            <a:r>
              <a:rPr lang="ru-RU" sz="3200" dirty="0"/>
              <a:t> </a:t>
            </a:r>
            <a:r>
              <a:rPr lang="ru-RU" sz="3200" dirty="0" err="1" smtClean="0"/>
              <a:t>змінювати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шкідливу</a:t>
            </a:r>
            <a:r>
              <a:rPr lang="ru-RU" sz="3200" dirty="0" smtClean="0"/>
              <a:t> </a:t>
            </a:r>
            <a:r>
              <a:rPr lang="ru-RU" sz="3200" dirty="0" err="1"/>
              <a:t>поведінку</a:t>
            </a:r>
            <a:r>
              <a:rPr lang="ru-RU" sz="3200" dirty="0"/>
              <a:t>.</a:t>
            </a:r>
          </a:p>
        </p:txBody>
      </p:sp>
      <p:pic>
        <p:nvPicPr>
          <p:cNvPr id="13318" name="Picture 6" descr="Соціальна відповідальність в умовах пандемії – bit.u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1653" r="2408" b="7035"/>
          <a:stretch/>
        </p:blipFill>
        <p:spPr bwMode="auto">
          <a:xfrm>
            <a:off x="3866889" y="3016122"/>
            <a:ext cx="4170688" cy="39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4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7904" y="484632"/>
            <a:ext cx="9363456" cy="6373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Напишіть</a:t>
            </a:r>
            <a:r>
              <a:rPr lang="ru-RU" dirty="0" smtClean="0"/>
              <a:t> </a:t>
            </a:r>
            <a:r>
              <a:rPr lang="ru-RU" dirty="0" err="1"/>
              <a:t>собі</a:t>
            </a:r>
            <a:r>
              <a:rPr lang="ru-RU" dirty="0"/>
              <a:t> нового листа у </a:t>
            </a:r>
            <a:r>
              <a:rPr lang="ru-RU" dirty="0" err="1"/>
              <a:t>майбутнє</a:t>
            </a:r>
            <a:r>
              <a:rPr lang="ru-RU" dirty="0"/>
              <a:t> з </a:t>
            </a:r>
            <a:r>
              <a:rPr lang="ru-RU" dirty="0" err="1"/>
              <a:t>ідеями</a:t>
            </a:r>
            <a:r>
              <a:rPr lang="ru-RU" dirty="0"/>
              <a:t> про те, як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року Ви можете </a:t>
            </a:r>
            <a:r>
              <a:rPr lang="ru-RU" dirty="0" err="1"/>
              <a:t>ставати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гідною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 Нехай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Вам </a:t>
            </a:r>
            <a:r>
              <a:rPr lang="ru-RU" dirty="0" err="1"/>
              <a:t>дороговказом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Лист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починатися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так: </a:t>
            </a:r>
            <a:endParaRPr lang="ru-RU" dirty="0" smtClean="0"/>
          </a:p>
          <a:p>
            <a:pPr marL="0" indent="0" algn="ctr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 –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тому. Я пишу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_______,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 хочу бути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року 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намагатимуся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Покладіть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зберігання</a:t>
            </a:r>
            <a:r>
              <a:rPr lang="ru-RU" dirty="0"/>
              <a:t> до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скриньки</a:t>
            </a:r>
            <a:r>
              <a:rPr lang="ru-RU" dirty="0"/>
              <a:t> у </a:t>
            </a:r>
            <a:r>
              <a:rPr lang="ru-RU" dirty="0" err="1"/>
              <a:t>класі</a:t>
            </a:r>
            <a:r>
              <a:rPr lang="ru-RU" dirty="0"/>
              <a:t>, а за </a:t>
            </a:r>
            <a:r>
              <a:rPr lang="ru-RU" dirty="0" err="1"/>
              <a:t>рік</a:t>
            </a:r>
            <a:r>
              <a:rPr lang="ru-RU" dirty="0"/>
              <a:t> у </a:t>
            </a:r>
            <a:r>
              <a:rPr lang="ru-RU" dirty="0" err="1"/>
              <a:t>такий</a:t>
            </a:r>
            <a:r>
              <a:rPr lang="ru-RU" dirty="0"/>
              <a:t> же День </a:t>
            </a:r>
            <a:r>
              <a:rPr lang="ru-RU" dirty="0" err="1"/>
              <a:t>гідності</a:t>
            </a:r>
            <a:r>
              <a:rPr lang="ru-RU" dirty="0"/>
              <a:t> </a:t>
            </a:r>
            <a:r>
              <a:rPr lang="ru-RU" dirty="0" err="1"/>
              <a:t>відкрийте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та </a:t>
            </a:r>
            <a:r>
              <a:rPr lang="ru-RU" dirty="0" err="1"/>
              <a:t>дізнайтеся</a:t>
            </a:r>
            <a:r>
              <a:rPr lang="ru-RU" dirty="0"/>
              <a:t>, як Ви </a:t>
            </a:r>
            <a:r>
              <a:rPr lang="ru-RU" dirty="0" err="1"/>
              <a:t>змінилися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7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Щ</a:t>
            </a:r>
            <a:r>
              <a:rPr lang="ru-RU" b="1" dirty="0" err="1" smtClean="0"/>
              <a:t>о</a:t>
            </a:r>
            <a:r>
              <a:rPr lang="ru-RU" b="1" dirty="0" smtClean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err="1" smtClean="0"/>
              <a:t>гідність</a:t>
            </a:r>
            <a:r>
              <a:rPr lang="ru-RU" b="1" dirty="0" smtClean="0"/>
              <a:t>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255264" y="1901952"/>
            <a:ext cx="5815584" cy="3870960"/>
            <a:chOff x="3255264" y="1901952"/>
            <a:chExt cx="5815584" cy="3870960"/>
          </a:xfrm>
        </p:grpSpPr>
        <p:cxnSp>
          <p:nvCxnSpPr>
            <p:cNvPr id="14" name="Прямая со стрелкой 13"/>
            <p:cNvCxnSpPr>
              <a:stCxn id="12" idx="0"/>
            </p:cNvCxnSpPr>
            <p:nvPr/>
          </p:nvCxnSpPr>
          <p:spPr>
            <a:xfrm flipV="1">
              <a:off x="6096000" y="1901952"/>
              <a:ext cx="0" cy="905256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7391400" y="2354580"/>
              <a:ext cx="746760" cy="687324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 flipV="1">
              <a:off x="4123182" y="2359914"/>
              <a:ext cx="734568" cy="68199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6080760" y="4828032"/>
              <a:ext cx="15240" cy="94488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7338060" y="4622292"/>
              <a:ext cx="426720" cy="84582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8011668" y="3817620"/>
              <a:ext cx="1059180" cy="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3255264" y="3817620"/>
              <a:ext cx="937260" cy="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4490466" y="4622292"/>
              <a:ext cx="560070" cy="845820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4180332" y="2807208"/>
              <a:ext cx="3831336" cy="202082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Гідність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Щ</a:t>
            </a:r>
            <a:r>
              <a:rPr lang="ru-RU" b="1" dirty="0" err="1" smtClean="0"/>
              <a:t>о</a:t>
            </a:r>
            <a:r>
              <a:rPr lang="ru-RU" b="1" dirty="0" smtClean="0"/>
              <a:t> </a:t>
            </a:r>
            <a:r>
              <a:rPr lang="ru-RU" b="1" dirty="0" err="1"/>
              <a:t>таке</a:t>
            </a:r>
            <a:r>
              <a:rPr lang="ru-RU" b="1" dirty="0"/>
              <a:t> </a:t>
            </a:r>
            <a:r>
              <a:rPr lang="ru-RU" b="1" dirty="0" smtClean="0"/>
              <a:t>свобода?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55264" y="1901952"/>
            <a:ext cx="5815584" cy="3870960"/>
            <a:chOff x="3255264" y="1901952"/>
            <a:chExt cx="5815584" cy="3870960"/>
          </a:xfrm>
        </p:grpSpPr>
        <p:cxnSp>
          <p:nvCxnSpPr>
            <p:cNvPr id="5" name="Прямая со стрелкой 4"/>
            <p:cNvCxnSpPr>
              <a:stCxn id="13" idx="0"/>
            </p:cNvCxnSpPr>
            <p:nvPr/>
          </p:nvCxnSpPr>
          <p:spPr>
            <a:xfrm flipV="1">
              <a:off x="6096000" y="1901952"/>
              <a:ext cx="0" cy="9052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7391400" y="2354580"/>
              <a:ext cx="746760" cy="6873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H="1" flipV="1">
              <a:off x="4123182" y="2359914"/>
              <a:ext cx="734568" cy="68199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6080760" y="4828032"/>
              <a:ext cx="15240" cy="9448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7338060" y="4622292"/>
              <a:ext cx="426720" cy="8458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8011668" y="3817620"/>
              <a:ext cx="105918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flipH="1">
              <a:off x="3255264" y="3817620"/>
              <a:ext cx="93726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4490466" y="4622292"/>
              <a:ext cx="560070" cy="8458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4180332" y="2807208"/>
              <a:ext cx="3831336" cy="2020824"/>
            </a:xfrm>
            <a:prstGeom prst="ellipse">
              <a:avLst/>
            </a:prstGeom>
            <a:ln w="571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Свобода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65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принципів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гідності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752" y="1825625"/>
            <a:ext cx="990904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</a:t>
            </a:r>
            <a:r>
              <a:rPr lang="ru-RU" dirty="0" err="1"/>
              <a:t>гідне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Гідне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Це</a:t>
            </a:r>
            <a:r>
              <a:rPr lang="ru-RU" dirty="0"/>
              <a:t> свобода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з </a:t>
            </a:r>
            <a:r>
              <a:rPr lang="ru-RU" dirty="0" err="1"/>
              <a:t>повагою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права в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керівний</a:t>
            </a:r>
            <a:r>
              <a:rPr lang="ru-RU" dirty="0"/>
              <a:t> </a:t>
            </a:r>
            <a:r>
              <a:rPr lang="ru-RU" dirty="0" err="1"/>
              <a:t>важіль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Гідність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4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Пригнічення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забирає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2050" name="Picture 2" descr="Пригнічення інших - це слабкість, замаскована під силу | Тут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47" y="1690688"/>
            <a:ext cx="83146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читель основ здоров'я : Глобальні проблеми (розробка уроку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5" y="584581"/>
            <a:ext cx="9753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4776" y="1"/>
            <a:ext cx="10515600" cy="740664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можу зробити Я?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45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232" y="1578737"/>
            <a:ext cx="863803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вчинки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маленькі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– </a:t>
            </a:r>
            <a:endParaRPr lang="ru-RU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здійснюєте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спостерігаєте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щодня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985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912" y="1551305"/>
            <a:ext cx="10515600" cy="43513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самоповаги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ціна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0" indent="0" algn="ctr" fontAlgn="base">
              <a:buNone/>
            </a:pP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base">
              <a:buNone/>
            </a:pP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Гідність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продається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губиться і не </a:t>
            </a: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віддається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4929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653</Words>
  <Application>Microsoft Office PowerPoint</Application>
  <PresentationFormat>Произвольный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День Гідності  та Свободи</vt:lpstr>
      <vt:lpstr>Презентация PowerPoint</vt:lpstr>
      <vt:lpstr>Що таке гідність? </vt:lpstr>
      <vt:lpstr>Що таке свобода? </vt:lpstr>
      <vt:lpstr>5 принципів гідності людини</vt:lpstr>
      <vt:lpstr>Пригнічення інших забирає свободу </vt:lpstr>
      <vt:lpstr>Що можу зробити Я?</vt:lpstr>
      <vt:lpstr>Презентация PowerPoint</vt:lpstr>
      <vt:lpstr>Презентация PowerPoint</vt:lpstr>
      <vt:lpstr>Презентация PowerPoint</vt:lpstr>
      <vt:lpstr>Прояви Гідності</vt:lpstr>
      <vt:lpstr>БЕЗПЕКА</vt:lpstr>
      <vt:lpstr>СПРИЙНЯТТЯ</vt:lpstr>
      <vt:lpstr>ВКЛЮЧЕННЯ</vt:lpstr>
      <vt:lpstr>ВИЗНАННЯ</vt:lpstr>
      <vt:lpstr>РОЗУМІННЯ</vt:lpstr>
      <vt:lpstr>СПРАВЕДЛИВІСТЬ</vt:lpstr>
      <vt:lpstr>НЕЗАЛЕЖНІСТЬ</vt:lpstr>
      <vt:lpstr>КРЕДИТ ДОВІРИ</vt:lpstr>
      <vt:lpstr>ВІДПОВІДАЛЬНІСТЬ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1</cp:lastModifiedBy>
  <cp:revision>12</cp:revision>
  <dcterms:created xsi:type="dcterms:W3CDTF">2020-05-18T13:24:49Z</dcterms:created>
  <dcterms:modified xsi:type="dcterms:W3CDTF">2020-11-19T22:21:26Z</dcterms:modified>
</cp:coreProperties>
</file>